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9" r:id="rId2"/>
    <p:sldId id="292" r:id="rId3"/>
    <p:sldId id="295" r:id="rId4"/>
    <p:sldId id="291" r:id="rId5"/>
    <p:sldId id="287" r:id="rId6"/>
    <p:sldId id="286" r:id="rId7"/>
    <p:sldId id="298" r:id="rId8"/>
    <p:sldId id="297" r:id="rId9"/>
    <p:sldId id="275" r:id="rId10"/>
    <p:sldId id="289" r:id="rId11"/>
    <p:sldId id="276" r:id="rId12"/>
    <p:sldId id="267" r:id="rId13"/>
    <p:sldId id="290" r:id="rId14"/>
    <p:sldId id="300" r:id="rId15"/>
    <p:sldId id="301" r:id="rId16"/>
    <p:sldId id="279" r:id="rId17"/>
    <p:sldId id="299" r:id="rId18"/>
    <p:sldId id="270" r:id="rId1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ndrew Miller" initials="AM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15620" autoAdjust="0"/>
    <p:restoredTop sz="94595" autoAdjust="0"/>
  </p:normalViewPr>
  <p:slideViewPr>
    <p:cSldViewPr>
      <p:cViewPr varScale="1">
        <p:scale>
          <a:sx n="84" d="100"/>
          <a:sy n="84" d="100"/>
        </p:scale>
        <p:origin x="-36" y="45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792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sfsu-logo.png"/>
          <p:cNvPicPr>
            <a:picLocks noChangeAspect="1"/>
          </p:cNvPicPr>
          <p:nvPr userDrawn="1"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082301">
            <a:off x="57150" y="2343150"/>
            <a:ext cx="4491038" cy="4491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2156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7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23825"/>
            <a:ext cx="1219200" cy="1706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" descr="goldengate2-banner-1000.gif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4563" y="76200"/>
            <a:ext cx="1706562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 lang="en-US" sz="4000" b="1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734C8AE-37D7-4D9A-99B0-368AFD73929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4531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C96535-DF45-4259-B34F-CE000672480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32375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4FBFB70-F13F-4F7C-885C-3F4FE3FF69F1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87368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sfsu-logo.png"/>
          <p:cNvPicPr>
            <a:picLocks noChangeAspect="1"/>
          </p:cNvPicPr>
          <p:nvPr userDrawn="1"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082301">
            <a:off x="7115175" y="28575"/>
            <a:ext cx="2014538" cy="2014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2156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lang="en-US" sz="4000" b="1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279DA91-66B5-4C2C-AB33-060B49D39E26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85821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431CA54-C3CE-477A-84E7-DC693B8CA17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77990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lang="en-US" sz="4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669D33D-E9BC-4413-B261-BD1A00B8A312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1882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BC79BD4-AEAD-4E69-B1D0-5495409C963A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84876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343EFB0-039F-437B-8ADF-B716A4E22D41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85068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E955E49-A3D1-4989-9920-B05E0F0FB9E5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77541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BB8474-757A-4539-B5F6-69ECA4140F6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9364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68F4692-E586-4D9F-B657-F0CAED24AE8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65020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alpha val="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35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22835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 b="0">
                <a:latin typeface="Times New Roman" pitchFamily="18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  <a:ea typeface="MS PGothic" pitchFamily="34" charset="-128"/>
            </a:endParaRPr>
          </a:p>
        </p:txBody>
      </p:sp>
      <p:sp>
        <p:nvSpPr>
          <p:cNvPr id="22835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 b="0">
                <a:latin typeface="Times New Roman" pitchFamily="18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  <a:ea typeface="MS PGothic" pitchFamily="34" charset="-128"/>
            </a:endParaRPr>
          </a:p>
        </p:txBody>
      </p:sp>
      <p:sp>
        <p:nvSpPr>
          <p:cNvPr id="22835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 b="0">
                <a:latin typeface="Times New Roman" pitchFamily="18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9D156132-2625-4F56-90F2-A3DC4649F50F}" type="slidenum">
              <a:rPr lang="en-US" altLang="en-US" smtClean="0">
                <a:solidFill>
                  <a:srgbClr val="000000"/>
                </a:solidFill>
                <a:ea typeface="MS PGothic" pitchFamily="34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en-US" smtClean="0">
              <a:solidFill>
                <a:srgbClr val="000000"/>
              </a:solidFill>
              <a:ea typeface="MS PGothic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673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lang="en-US" sz="4000" b="1" dirty="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MS PGothic" pitchFamily="34" charset="-128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ea typeface="MS PGothic" pitchFamily="34" charset="-128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ea typeface="MS PGothic" pitchFamily="34" charset="-128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ea typeface="MS PGothic" pitchFamily="34" charset="-128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ea typeface="MS PGothic" pitchFamily="34" charset="-128"/>
          <a:cs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MS PGothic" pitchFamily="34" charset="-128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MS PGothic" pitchFamily="34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MS PGothic" pitchFamily="34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MS PGothic" pitchFamily="34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MS PGothic" pitchFamily="34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tmp"/><Relationship Id="rId3" Type="http://schemas.openxmlformats.org/officeDocument/2006/relationships/image" Target="../media/image21.tmp"/><Relationship Id="rId7" Type="http://schemas.openxmlformats.org/officeDocument/2006/relationships/image" Target="../media/image25.tm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tmp"/><Relationship Id="rId11" Type="http://schemas.openxmlformats.org/officeDocument/2006/relationships/image" Target="../media/image29.tmp"/><Relationship Id="rId5" Type="http://schemas.openxmlformats.org/officeDocument/2006/relationships/image" Target="../media/image23.tmp"/><Relationship Id="rId10" Type="http://schemas.openxmlformats.org/officeDocument/2006/relationships/image" Target="../media/image28.tmp"/><Relationship Id="rId4" Type="http://schemas.openxmlformats.org/officeDocument/2006/relationships/image" Target="../media/image22.tmp"/><Relationship Id="rId9" Type="http://schemas.openxmlformats.org/officeDocument/2006/relationships/image" Target="../media/image27.tmp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tmp"/><Relationship Id="rId3" Type="http://schemas.openxmlformats.org/officeDocument/2006/relationships/image" Target="../media/image30.tmp"/><Relationship Id="rId7" Type="http://schemas.openxmlformats.org/officeDocument/2006/relationships/image" Target="../media/image34.tm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tmp"/><Relationship Id="rId5" Type="http://schemas.openxmlformats.org/officeDocument/2006/relationships/image" Target="../media/image32.tmp"/><Relationship Id="rId4" Type="http://schemas.openxmlformats.org/officeDocument/2006/relationships/image" Target="../media/image31.tm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m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tmp"/><Relationship Id="rId5" Type="http://schemas.openxmlformats.org/officeDocument/2006/relationships/image" Target="../media/image43.tmp"/><Relationship Id="rId4" Type="http://schemas.openxmlformats.org/officeDocument/2006/relationships/image" Target="../media/image42.tm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tm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tmp"/><Relationship Id="rId5" Type="http://schemas.openxmlformats.org/officeDocument/2006/relationships/image" Target="../media/image47.tmp"/><Relationship Id="rId4" Type="http://schemas.openxmlformats.org/officeDocument/2006/relationships/image" Target="../media/image46.tmp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tmp"/><Relationship Id="rId3" Type="http://schemas.openxmlformats.org/officeDocument/2006/relationships/image" Target="../media/image49.tmp"/><Relationship Id="rId7" Type="http://schemas.openxmlformats.org/officeDocument/2006/relationships/image" Target="../media/image53.tm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tmp"/><Relationship Id="rId5" Type="http://schemas.openxmlformats.org/officeDocument/2006/relationships/image" Target="../media/image51.tmp"/><Relationship Id="rId10" Type="http://schemas.openxmlformats.org/officeDocument/2006/relationships/image" Target="../media/image56.tmp"/><Relationship Id="rId4" Type="http://schemas.openxmlformats.org/officeDocument/2006/relationships/image" Target="../media/image50.tmp"/><Relationship Id="rId9" Type="http://schemas.openxmlformats.org/officeDocument/2006/relationships/image" Target="../media/image55.tmp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tmp"/><Relationship Id="rId3" Type="http://schemas.openxmlformats.org/officeDocument/2006/relationships/image" Target="../media/image1.png"/><Relationship Id="rId7" Type="http://schemas.openxmlformats.org/officeDocument/2006/relationships/image" Target="../media/image60.tmp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59.tmp"/><Relationship Id="rId5" Type="http://schemas.openxmlformats.org/officeDocument/2006/relationships/image" Target="../media/image58.tmp"/><Relationship Id="rId4" Type="http://schemas.openxmlformats.org/officeDocument/2006/relationships/image" Target="../media/image57.tmp"/><Relationship Id="rId9" Type="http://schemas.openxmlformats.org/officeDocument/2006/relationships/image" Target="../media/image62.tmp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m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m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tmp"/><Relationship Id="rId4" Type="http://schemas.openxmlformats.org/officeDocument/2006/relationships/image" Target="../media/image6.tm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m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tmp"/><Relationship Id="rId4" Type="http://schemas.openxmlformats.org/officeDocument/2006/relationships/image" Target="../media/image9.tm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m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tmp"/><Relationship Id="rId4" Type="http://schemas.openxmlformats.org/officeDocument/2006/relationships/image" Target="../media/image12.tm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m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tm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m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tmp"/><Relationship Id="rId4" Type="http://schemas.openxmlformats.org/officeDocument/2006/relationships/image" Target="../media/image19.tm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" y="1734671"/>
            <a:ext cx="8610600" cy="2289175"/>
          </a:xfrm>
        </p:spPr>
        <p:txBody>
          <a:bodyPr/>
          <a:lstStyle/>
          <a:p>
            <a:r>
              <a:rPr lang="en-US" dirty="0"/>
              <a:t>ASIC Implementation of Motion Estimator in 32/28nm CMOS</a:t>
            </a:r>
          </a:p>
        </p:txBody>
      </p:sp>
      <p:sp>
        <p:nvSpPr>
          <p:cNvPr id="5123" name="Subtitle 2"/>
          <p:cNvSpPr>
            <a:spLocks noGrp="1"/>
          </p:cNvSpPr>
          <p:nvPr>
            <p:ph type="subTitle" idx="1"/>
          </p:nvPr>
        </p:nvSpPr>
        <p:spPr>
          <a:xfrm>
            <a:off x="1371600" y="3962400"/>
            <a:ext cx="6400800" cy="1752600"/>
          </a:xfrm>
        </p:spPr>
        <p:txBody>
          <a:bodyPr/>
          <a:lstStyle/>
          <a:p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Andrew Miller</a:t>
            </a:r>
          </a:p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Ali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Attaran</a:t>
            </a:r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Bobby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000" b="1" dirty="0" smtClean="0"/>
              <a:t>ENGR </a:t>
            </a:r>
            <a:r>
              <a:rPr lang="en-US" sz="2000" b="1" dirty="0"/>
              <a:t>852 Project</a:t>
            </a:r>
          </a:p>
          <a:p>
            <a:pPr eaLnBrk="1" hangingPunct="1"/>
            <a:r>
              <a:rPr lang="en-US" altLang="en-US" sz="3600" dirty="0" smtClean="0">
                <a:latin typeface="Times New Roman" pitchFamily="18" charset="0"/>
                <a:cs typeface="Times New Roman" pitchFamily="18" charset="0"/>
              </a:rPr>
              <a:t>Professor Dr. </a:t>
            </a:r>
            <a:r>
              <a:rPr lang="en-US" altLang="en-US" sz="3600" dirty="0" err="1" smtClean="0">
                <a:latin typeface="Times New Roman" pitchFamily="18" charset="0"/>
                <a:cs typeface="Times New Roman" pitchFamily="18" charset="0"/>
              </a:rPr>
              <a:t>Mahmoodi</a:t>
            </a:r>
            <a:endParaRPr lang="en-US" altLang="en-US" sz="3600" dirty="0" smtClean="0">
              <a:latin typeface="Times New Roman" pitchFamily="18" charset="0"/>
              <a:cs typeface="Times New Roman" pitchFamily="18" charset="0"/>
            </a:endParaRPr>
          </a:p>
          <a:p>
            <a:pPr eaLnBrk="1" hangingPunct="1"/>
            <a:r>
              <a:rPr lang="en-US" altLang="en-US" dirty="0" smtClean="0">
                <a:latin typeface="Times New Roman" pitchFamily="18" charset="0"/>
                <a:cs typeface="Times New Roman" pitchFamily="18" charset="0"/>
              </a:rPr>
              <a:t>Dec 2016</a:t>
            </a:r>
          </a:p>
        </p:txBody>
      </p:sp>
      <p:sp>
        <p:nvSpPr>
          <p:cNvPr id="3" name="Rectangle 2"/>
          <p:cNvSpPr/>
          <p:nvPr/>
        </p:nvSpPr>
        <p:spPr bwMode="auto">
          <a:xfrm>
            <a:off x="7162800" y="0"/>
            <a:ext cx="1981200" cy="1752600"/>
          </a:xfrm>
          <a:prstGeom prst="rect">
            <a:avLst/>
          </a:prstGeom>
          <a:solidFill>
            <a:schemeClr val="bg1"/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503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4" descr="sfsu-logo.png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1517699">
            <a:off x="57150" y="2343150"/>
            <a:ext cx="4491038" cy="4491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2156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762000"/>
          </a:xfrm>
        </p:spPr>
        <p:txBody>
          <a:bodyPr/>
          <a:lstStyle/>
          <a:p>
            <a:pPr>
              <a:defRPr/>
            </a:pPr>
            <a:r>
              <a:rPr lang="en-US" dirty="0" smtClean="0">
                <a:solidFill>
                  <a:schemeClr val="accent5">
                    <a:lumMod val="50000"/>
                  </a:schemeClr>
                </a:solidFill>
              </a:rPr>
              <a:t>SYNTHESIS RESULTS</a:t>
            </a:r>
            <a:endParaRPr lang="en-US" alt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770" y="2739741"/>
            <a:ext cx="2590358" cy="523176"/>
          </a:xfrm>
          <a:prstGeom prst="rect">
            <a:avLst/>
          </a:prstGeom>
        </p:spPr>
      </p:pic>
      <p:pic>
        <p:nvPicPr>
          <p:cNvPr id="11" name="Picture 10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76543"/>
            <a:ext cx="2819399" cy="521589"/>
          </a:xfrm>
          <a:prstGeom prst="rect">
            <a:avLst/>
          </a:prstGeom>
        </p:spPr>
      </p:pic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770" y="1885828"/>
            <a:ext cx="4715533" cy="819264"/>
          </a:xfrm>
          <a:prstGeom prst="rect">
            <a:avLst/>
          </a:prstGeom>
        </p:spPr>
      </p:pic>
      <p:pic>
        <p:nvPicPr>
          <p:cNvPr id="8" name="Picture 7" descr="Screen Clippi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770" y="3255637"/>
            <a:ext cx="4486901" cy="800212"/>
          </a:xfrm>
          <a:prstGeom prst="rect">
            <a:avLst/>
          </a:prstGeom>
        </p:spPr>
      </p:pic>
      <p:pic>
        <p:nvPicPr>
          <p:cNvPr id="9" name="Picture 8" descr="Screen Clipping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53" t="6270"/>
          <a:stretch/>
        </p:blipFill>
        <p:spPr>
          <a:xfrm>
            <a:off x="0" y="1041301"/>
            <a:ext cx="5298604" cy="303587"/>
          </a:xfrm>
          <a:prstGeom prst="rect">
            <a:avLst/>
          </a:prstGeom>
        </p:spPr>
      </p:pic>
      <p:pic>
        <p:nvPicPr>
          <p:cNvPr id="10" name="Picture 9" descr="Screen Clippi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9" y="4615339"/>
            <a:ext cx="7297168" cy="2114845"/>
          </a:xfrm>
          <a:prstGeom prst="rect">
            <a:avLst/>
          </a:prstGeom>
        </p:spPr>
      </p:pic>
      <p:pic>
        <p:nvPicPr>
          <p:cNvPr id="12" name="Picture 11" descr="Screen Clippi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7730" y="1752017"/>
            <a:ext cx="3439005" cy="2581635"/>
          </a:xfrm>
          <a:prstGeom prst="rect">
            <a:avLst/>
          </a:prstGeom>
        </p:spPr>
      </p:pic>
      <p:pic>
        <p:nvPicPr>
          <p:cNvPr id="13" name="Picture 12" descr="Screen Clippi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3106" y="1388483"/>
            <a:ext cx="1529566" cy="400040"/>
          </a:xfrm>
          <a:prstGeom prst="rect">
            <a:avLst/>
          </a:prstGeom>
        </p:spPr>
      </p:pic>
      <p:pic>
        <p:nvPicPr>
          <p:cNvPr id="15" name="Picture 14" descr="Screen Clippi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8" y="4092529"/>
            <a:ext cx="1658823" cy="479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742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4" descr="sfsu-logo.png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1517699">
            <a:off x="57150" y="2343150"/>
            <a:ext cx="4491038" cy="4491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2156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762000"/>
          </a:xfrm>
        </p:spPr>
        <p:txBody>
          <a:bodyPr/>
          <a:lstStyle/>
          <a:p>
            <a:pPr>
              <a:defRPr/>
            </a:pPr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PRE-LAYOUT TIMING ANALYSIS</a:t>
            </a:r>
            <a:endParaRPr lang="en-US" alt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838200"/>
            <a:ext cx="3448531" cy="2000529"/>
          </a:xfrm>
          <a:prstGeom prst="rect">
            <a:avLst/>
          </a:prstGeom>
        </p:spPr>
      </p:pic>
      <p:pic>
        <p:nvPicPr>
          <p:cNvPr id="8" name="Picture 7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" y="2834025"/>
            <a:ext cx="8991600" cy="1530981"/>
          </a:xfrm>
          <a:prstGeom prst="rect">
            <a:avLst/>
          </a:prstGeom>
        </p:spPr>
      </p:pic>
      <p:pic>
        <p:nvPicPr>
          <p:cNvPr id="9" name="Picture 8" descr="Screen Clippi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190" y="5991104"/>
            <a:ext cx="4877481" cy="866896"/>
          </a:xfrm>
          <a:prstGeom prst="rect">
            <a:avLst/>
          </a:prstGeom>
        </p:spPr>
      </p:pic>
      <p:pic>
        <p:nvPicPr>
          <p:cNvPr id="11" name="Picture 10" descr="Screen Clippi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6594" y="6143525"/>
            <a:ext cx="4801270" cy="714475"/>
          </a:xfrm>
          <a:prstGeom prst="rect">
            <a:avLst/>
          </a:prstGeom>
        </p:spPr>
      </p:pic>
      <p:pic>
        <p:nvPicPr>
          <p:cNvPr id="12" name="Picture 11" descr="Screen Clippi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228" y="4628678"/>
            <a:ext cx="3134162" cy="1467055"/>
          </a:xfrm>
          <a:prstGeom prst="rect">
            <a:avLst/>
          </a:prstGeom>
        </p:spPr>
      </p:pic>
      <p:pic>
        <p:nvPicPr>
          <p:cNvPr id="13" name="Picture 12" descr="Screen Clippi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4676" y="4430238"/>
            <a:ext cx="3153215" cy="1495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6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4" descr="sfsu-logo.png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1517699">
            <a:off x="57150" y="2343150"/>
            <a:ext cx="4491038" cy="4491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2156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762000"/>
          </a:xfrm>
        </p:spPr>
        <p:txBody>
          <a:bodyPr/>
          <a:lstStyle/>
          <a:p>
            <a:pPr>
              <a:defRPr/>
            </a:pPr>
            <a:r>
              <a:rPr lang="en-US" sz="3200" dirty="0" smtClean="0">
                <a:solidFill>
                  <a:schemeClr val="accent5">
                    <a:lumMod val="50000"/>
                  </a:schemeClr>
                </a:solidFill>
              </a:rPr>
              <a:t>PHYSICAL IMPLEMENTATION</a:t>
            </a:r>
            <a:endParaRPr altLang="en-US" sz="3200" dirty="0" smtClean="0">
              <a:ea typeface="MS PGothic" pitchFamily="34" charset="-128"/>
            </a:endParaRPr>
          </a:p>
        </p:txBody>
      </p:sp>
      <p:sp>
        <p:nvSpPr>
          <p:cNvPr id="5123" name="Content Placeholder 2"/>
          <p:cNvSpPr>
            <a:spLocks noGrp="1"/>
          </p:cNvSpPr>
          <p:nvPr>
            <p:ph idx="1"/>
          </p:nvPr>
        </p:nvSpPr>
        <p:spPr>
          <a:xfrm>
            <a:off x="0" y="990600"/>
            <a:ext cx="9144000" cy="5867400"/>
          </a:xfrm>
        </p:spPr>
        <p:txBody>
          <a:bodyPr/>
          <a:lstStyle/>
          <a:p>
            <a:endParaRPr lang="en-US" sz="2800" dirty="0"/>
          </a:p>
          <a:p>
            <a:endParaRPr lang="en-US" sz="2800" dirty="0"/>
          </a:p>
        </p:txBody>
      </p:sp>
      <p:sp>
        <p:nvSpPr>
          <p:cNvPr id="3" name="TextBox 2"/>
          <p:cNvSpPr txBox="1"/>
          <p:nvPr/>
        </p:nvSpPr>
        <p:spPr>
          <a:xfrm>
            <a:off x="457200" y="1143000"/>
            <a:ext cx="8382000" cy="563231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dirty="0" smtClean="0"/>
              <a:t>Pre-layout check in Primetime: checking slack, area, power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dirty="0" smtClean="0"/>
              <a:t>IC complier -&gt; </a:t>
            </a:r>
          </a:p>
          <a:p>
            <a:pPr marL="800100" lvl="1" indent="-342900">
              <a:lnSpc>
                <a:spcPct val="200000"/>
              </a:lnSpc>
              <a:buFont typeface="+mj-lt"/>
              <a:buAutoNum type="arabicPeriod"/>
            </a:pPr>
            <a:r>
              <a:rPr lang="en-US" dirty="0" smtClean="0"/>
              <a:t>Floor planning</a:t>
            </a:r>
          </a:p>
          <a:p>
            <a:pPr marL="800100" lvl="1" indent="-342900">
              <a:lnSpc>
                <a:spcPct val="200000"/>
              </a:lnSpc>
              <a:buFont typeface="+mj-lt"/>
              <a:buAutoNum type="arabicPeriod"/>
            </a:pPr>
            <a:r>
              <a:rPr lang="en-US" dirty="0" smtClean="0"/>
              <a:t>Placing</a:t>
            </a:r>
          </a:p>
          <a:p>
            <a:pPr marL="800100" lvl="1" indent="-342900">
              <a:lnSpc>
                <a:spcPct val="200000"/>
              </a:lnSpc>
              <a:buFont typeface="+mj-lt"/>
              <a:buAutoNum type="arabicPeriod"/>
            </a:pPr>
            <a:r>
              <a:rPr lang="en-US" dirty="0" smtClean="0"/>
              <a:t>Clock time synthesis (CTS)</a:t>
            </a:r>
          </a:p>
          <a:p>
            <a:pPr marL="800100" lvl="1" indent="-342900">
              <a:lnSpc>
                <a:spcPct val="200000"/>
              </a:lnSpc>
              <a:buFont typeface="+mj-lt"/>
              <a:buAutoNum type="arabicPeriod"/>
            </a:pPr>
            <a:r>
              <a:rPr lang="en-US" dirty="0" smtClean="0"/>
              <a:t>Routing</a:t>
            </a:r>
          </a:p>
          <a:p>
            <a:pPr marL="800100" lvl="1" indent="-342900">
              <a:lnSpc>
                <a:spcPct val="200000"/>
              </a:lnSpc>
              <a:buFont typeface="+mj-lt"/>
              <a:buAutoNum type="arabicPeriod"/>
            </a:pPr>
            <a:r>
              <a:rPr lang="en-US" dirty="0" smtClean="0"/>
              <a:t>Extract parasitics</a:t>
            </a:r>
            <a:endParaRPr lang="en-US" dirty="0"/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dirty="0" smtClean="0"/>
              <a:t>Checking </a:t>
            </a:r>
            <a:r>
              <a:rPr lang="en-US" dirty="0"/>
              <a:t>slack, area, </a:t>
            </a:r>
            <a:r>
              <a:rPr lang="en-US" dirty="0" smtClean="0"/>
              <a:t>power in Post-layout check in primetime </a:t>
            </a:r>
          </a:p>
          <a:p>
            <a:pPr marL="285750" indent="-285750">
              <a:lnSpc>
                <a:spcPct val="200000"/>
              </a:lnSpc>
              <a:buFont typeface="Arial" pitchFamily="34" charset="0"/>
              <a:buChar char="•"/>
            </a:pPr>
            <a:endParaRPr lang="en-US" dirty="0" smtClean="0"/>
          </a:p>
          <a:p>
            <a:pPr>
              <a:lnSpc>
                <a:spcPct val="200000"/>
              </a:lnSpc>
            </a:pPr>
            <a:endParaRPr lang="en-US" dirty="0"/>
          </a:p>
        </p:txBody>
      </p:sp>
      <p:pic>
        <p:nvPicPr>
          <p:cNvPr id="9" name="Picture 8"/>
          <p:cNvPicPr/>
          <p:nvPr/>
        </p:nvPicPr>
        <p:blipFill rotWithShape="1">
          <a:blip r:embed="rId3"/>
          <a:srcRect l="15281" t="8795" r="56508" b="5422"/>
          <a:stretch/>
        </p:blipFill>
        <p:spPr bwMode="auto">
          <a:xfrm>
            <a:off x="2872292" y="1654435"/>
            <a:ext cx="1436146" cy="151355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Picture 9"/>
          <p:cNvPicPr/>
          <p:nvPr/>
        </p:nvPicPr>
        <p:blipFill rotWithShape="1">
          <a:blip r:embed="rId4"/>
          <a:srcRect l="20324" t="11261" r="51454" b="6053"/>
          <a:stretch/>
        </p:blipFill>
        <p:spPr bwMode="auto">
          <a:xfrm>
            <a:off x="5029200" y="1676400"/>
            <a:ext cx="1436147" cy="151355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1" name="Picture 10"/>
          <p:cNvPicPr/>
          <p:nvPr/>
        </p:nvPicPr>
        <p:blipFill rotWithShape="1">
          <a:blip r:embed="rId5"/>
          <a:srcRect l="20360" t="8699" r="51132" b="6907"/>
          <a:stretch/>
        </p:blipFill>
        <p:spPr bwMode="auto">
          <a:xfrm>
            <a:off x="7152939" y="1655781"/>
            <a:ext cx="1457661" cy="151086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2" name="Picture 11"/>
          <p:cNvPicPr/>
          <p:nvPr/>
        </p:nvPicPr>
        <p:blipFill rotWithShape="1">
          <a:blip r:embed="rId6"/>
          <a:srcRect l="15376" t="9343" r="55318" b="6728"/>
          <a:stretch/>
        </p:blipFill>
        <p:spPr bwMode="auto">
          <a:xfrm>
            <a:off x="7152939" y="3733800"/>
            <a:ext cx="1457661" cy="13716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Right Arrow 3"/>
          <p:cNvSpPr/>
          <p:nvPr/>
        </p:nvSpPr>
        <p:spPr bwMode="auto">
          <a:xfrm>
            <a:off x="4327263" y="2145254"/>
            <a:ext cx="641873" cy="575850"/>
          </a:xfrm>
          <a:prstGeom prst="rightArrow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Helvetica" charset="0"/>
            </a:endParaRPr>
          </a:p>
        </p:txBody>
      </p:sp>
      <p:sp>
        <p:nvSpPr>
          <p:cNvPr id="13" name="Right Arrow 12"/>
          <p:cNvSpPr/>
          <p:nvPr/>
        </p:nvSpPr>
        <p:spPr bwMode="auto">
          <a:xfrm>
            <a:off x="6477000" y="2145254"/>
            <a:ext cx="641873" cy="575850"/>
          </a:xfrm>
          <a:prstGeom prst="rightArrow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Helvetica" charset="0"/>
            </a:endParaRPr>
          </a:p>
        </p:txBody>
      </p:sp>
      <p:sp>
        <p:nvSpPr>
          <p:cNvPr id="5" name="Down Arrow 4"/>
          <p:cNvSpPr/>
          <p:nvPr/>
        </p:nvSpPr>
        <p:spPr bwMode="auto">
          <a:xfrm>
            <a:off x="7639273" y="3189959"/>
            <a:ext cx="437927" cy="543841"/>
          </a:xfrm>
          <a:prstGeom prst="downArrow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Helvetica" charset="0"/>
            </a:endParaRPr>
          </a:p>
        </p:txBody>
      </p:sp>
      <p:pic>
        <p:nvPicPr>
          <p:cNvPr id="15" name="Picture 14"/>
          <p:cNvPicPr/>
          <p:nvPr/>
        </p:nvPicPr>
        <p:blipFill rotWithShape="1">
          <a:blip r:embed="rId7"/>
          <a:srcRect l="20564" t="10336" r="51074" b="7199"/>
          <a:stretch/>
        </p:blipFill>
        <p:spPr bwMode="auto">
          <a:xfrm>
            <a:off x="7118874" y="5410200"/>
            <a:ext cx="1491726" cy="134269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6" name="Down Arrow 15"/>
          <p:cNvSpPr/>
          <p:nvPr/>
        </p:nvSpPr>
        <p:spPr bwMode="auto">
          <a:xfrm>
            <a:off x="7662805" y="4953000"/>
            <a:ext cx="437927" cy="543841"/>
          </a:xfrm>
          <a:prstGeom prst="downArrow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9698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4" descr="sfsu-logo.png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1517699">
            <a:off x="57150" y="2343150"/>
            <a:ext cx="4491038" cy="4491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2156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762000"/>
          </a:xfrm>
        </p:spPr>
        <p:txBody>
          <a:bodyPr/>
          <a:lstStyle/>
          <a:p>
            <a:pPr>
              <a:defRPr/>
            </a:pPr>
            <a:r>
              <a:rPr lang="en-US" dirty="0" smtClean="0">
                <a:solidFill>
                  <a:schemeClr val="accent5">
                    <a:lumMod val="50000"/>
                  </a:schemeClr>
                </a:solidFill>
              </a:rPr>
              <a:t>LAYOUT SCRIPTING</a:t>
            </a:r>
            <a:endParaRPr lang="en-US" alt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017270"/>
            <a:ext cx="2581635" cy="914528"/>
          </a:xfrm>
          <a:prstGeom prst="rect">
            <a:avLst/>
          </a:prstGeom>
        </p:spPr>
      </p:pic>
      <p:pic>
        <p:nvPicPr>
          <p:cNvPr id="7" name="Picture 6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50" y="3231074"/>
            <a:ext cx="2781688" cy="3162741"/>
          </a:xfrm>
          <a:prstGeom prst="rect">
            <a:avLst/>
          </a:prstGeom>
        </p:spPr>
      </p:pic>
      <p:pic>
        <p:nvPicPr>
          <p:cNvPr id="11" name="Picture 10" descr="Screen Clippi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" y="1958468"/>
            <a:ext cx="2781688" cy="1228896"/>
          </a:xfrm>
          <a:prstGeom prst="rect">
            <a:avLst/>
          </a:prstGeom>
        </p:spPr>
      </p:pic>
      <p:pic>
        <p:nvPicPr>
          <p:cNvPr id="13" name="Picture 12" descr="Screen Clippi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1219200"/>
            <a:ext cx="5801535" cy="4829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489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4" descr="sfsu-logo.png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1517699">
            <a:off x="57149" y="2382462"/>
            <a:ext cx="4491038" cy="4491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2156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762000"/>
          </a:xfrm>
        </p:spPr>
        <p:txBody>
          <a:bodyPr/>
          <a:lstStyle/>
          <a:p>
            <a:pPr>
              <a:defRPr/>
            </a:pPr>
            <a:r>
              <a:rPr lang="en-US" dirty="0" smtClean="0">
                <a:solidFill>
                  <a:schemeClr val="accent5">
                    <a:lumMod val="50000"/>
                  </a:schemeClr>
                </a:solidFill>
              </a:rPr>
              <a:t>LAYOUT SCRIPTING</a:t>
            </a:r>
            <a:endParaRPr lang="en-US" alt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54" y="1056237"/>
            <a:ext cx="5258077" cy="1424249"/>
          </a:xfrm>
          <a:prstGeom prst="rect">
            <a:avLst/>
          </a:prstGeom>
        </p:spPr>
      </p:pic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04" y="2804336"/>
            <a:ext cx="4488929" cy="1659274"/>
          </a:xfrm>
          <a:prstGeom prst="rect">
            <a:avLst/>
          </a:prstGeom>
        </p:spPr>
      </p:pic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3452" y="1522787"/>
            <a:ext cx="4967638" cy="1970216"/>
          </a:xfrm>
          <a:prstGeom prst="rect">
            <a:avLst/>
          </a:prstGeom>
        </p:spPr>
      </p:pic>
      <p:pic>
        <p:nvPicPr>
          <p:cNvPr id="8" name="Picture 7" descr="Screen Clippin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89" b="30057"/>
          <a:stretch/>
        </p:blipFill>
        <p:spPr>
          <a:xfrm>
            <a:off x="3304609" y="3672073"/>
            <a:ext cx="5382191" cy="2898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481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4" descr="sfsu-logo.png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1517699">
            <a:off x="57149" y="2382462"/>
            <a:ext cx="4491038" cy="4491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2156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762000"/>
          </a:xfrm>
        </p:spPr>
        <p:txBody>
          <a:bodyPr/>
          <a:lstStyle/>
          <a:p>
            <a:pPr>
              <a:defRPr/>
            </a:pPr>
            <a:r>
              <a:rPr lang="en-US" dirty="0" smtClean="0">
                <a:solidFill>
                  <a:schemeClr val="accent5">
                    <a:lumMod val="50000"/>
                  </a:schemeClr>
                </a:solidFill>
              </a:rPr>
              <a:t>LAYOUT REPORTS</a:t>
            </a:r>
            <a:endParaRPr lang="en-US" alt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97430"/>
            <a:ext cx="1286054" cy="295316"/>
          </a:xfrm>
          <a:prstGeom prst="rect">
            <a:avLst/>
          </a:prstGeom>
        </p:spPr>
      </p:pic>
      <p:pic>
        <p:nvPicPr>
          <p:cNvPr id="7" name="Picture 6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92746"/>
            <a:ext cx="6954220" cy="1857634"/>
          </a:xfrm>
          <a:prstGeom prst="rect">
            <a:avLst/>
          </a:prstGeom>
        </p:spPr>
      </p:pic>
      <p:pic>
        <p:nvPicPr>
          <p:cNvPr id="9" name="Picture 8" descr="Screen Clippi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58139"/>
            <a:ext cx="1171739" cy="276264"/>
          </a:xfrm>
          <a:prstGeom prst="rect">
            <a:avLst/>
          </a:prstGeom>
        </p:spPr>
      </p:pic>
      <p:pic>
        <p:nvPicPr>
          <p:cNvPr id="10" name="Picture 9" descr="Screen Clippi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55359"/>
            <a:ext cx="3400900" cy="619211"/>
          </a:xfrm>
          <a:prstGeom prst="rect">
            <a:avLst/>
          </a:prstGeom>
        </p:spPr>
      </p:pic>
      <p:pic>
        <p:nvPicPr>
          <p:cNvPr id="11" name="Picture 10" descr="Screen Clippi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30724"/>
            <a:ext cx="3296110" cy="1695687"/>
          </a:xfrm>
          <a:prstGeom prst="rect">
            <a:avLst/>
          </a:prstGeom>
        </p:spPr>
      </p:pic>
      <p:pic>
        <p:nvPicPr>
          <p:cNvPr id="12" name="Picture 11" descr="Screen Clippi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532" y="2674042"/>
            <a:ext cx="4077269" cy="752580"/>
          </a:xfrm>
          <a:prstGeom prst="rect">
            <a:avLst/>
          </a:prstGeom>
        </p:spPr>
      </p:pic>
      <p:pic>
        <p:nvPicPr>
          <p:cNvPr id="13" name="Picture 12" descr="Screen Clippi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7981" y="930724"/>
            <a:ext cx="3219899" cy="1743318"/>
          </a:xfrm>
          <a:prstGeom prst="rect">
            <a:avLst/>
          </a:prstGeom>
        </p:spPr>
      </p:pic>
      <p:pic>
        <p:nvPicPr>
          <p:cNvPr id="14" name="Picture 13" descr="Screen Clippi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1101" y="2683568"/>
            <a:ext cx="5125165" cy="733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141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4" descr="sfsu-logo.png"/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1517699">
            <a:off x="57150" y="2343150"/>
            <a:ext cx="4491038" cy="4491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2156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686800" cy="762000"/>
          </a:xfrm>
        </p:spPr>
        <p:txBody>
          <a:bodyPr/>
          <a:lstStyle/>
          <a:p>
            <a:pPr>
              <a:defRPr/>
            </a:pPr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POST-LAYOUT TIMING ANALYSIS</a:t>
            </a:r>
            <a:endParaRPr altLang="en-US" dirty="0" smtClean="0">
              <a:ea typeface="MS PGothic" pitchFamily="34" charset="-128"/>
            </a:endParaRPr>
          </a:p>
        </p:txBody>
      </p:sp>
      <p:pic>
        <p:nvPicPr>
          <p:cNvPr id="7" name="Picture 6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9" y="3283343"/>
            <a:ext cx="3827137" cy="2819400"/>
          </a:xfrm>
          <a:prstGeom prst="rect">
            <a:avLst/>
          </a:prstGeom>
        </p:spPr>
      </p:pic>
      <p:pic>
        <p:nvPicPr>
          <p:cNvPr id="8" name="Picture 7" descr="Screen Clippi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9" y="6195061"/>
            <a:ext cx="4210013" cy="662940"/>
          </a:xfrm>
          <a:prstGeom prst="rect">
            <a:avLst/>
          </a:prstGeom>
        </p:spPr>
      </p:pic>
      <p:pic>
        <p:nvPicPr>
          <p:cNvPr id="9" name="Picture 8" descr="Screen Clippi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0540" y="3283342"/>
            <a:ext cx="3755442" cy="2819400"/>
          </a:xfrm>
          <a:prstGeom prst="rect">
            <a:avLst/>
          </a:prstGeom>
        </p:spPr>
      </p:pic>
      <p:pic>
        <p:nvPicPr>
          <p:cNvPr id="10" name="Picture 9" descr="Screen Clippi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2430" y="6102743"/>
            <a:ext cx="4882823" cy="755257"/>
          </a:xfrm>
          <a:prstGeom prst="rect">
            <a:avLst/>
          </a:prstGeom>
        </p:spPr>
      </p:pic>
      <p:pic>
        <p:nvPicPr>
          <p:cNvPr id="11" name="Picture 10" descr="Screen Clippi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9" y="629181"/>
            <a:ext cx="3627121" cy="1872828"/>
          </a:xfrm>
          <a:prstGeom prst="rect">
            <a:avLst/>
          </a:prstGeom>
        </p:spPr>
      </p:pic>
      <p:pic>
        <p:nvPicPr>
          <p:cNvPr id="12" name="Picture 11" descr="Screen Clippi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40" y="2633940"/>
            <a:ext cx="9144000" cy="228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7695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4" descr="sfsu-logo.png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1517699">
            <a:off x="57150" y="2343150"/>
            <a:ext cx="4491038" cy="4491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2156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762000"/>
          </a:xfrm>
        </p:spPr>
        <p:txBody>
          <a:bodyPr/>
          <a:lstStyle/>
          <a:p>
            <a:pPr>
              <a:defRPr/>
            </a:pPr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DESIGN </a:t>
            </a:r>
            <a:r>
              <a:rPr lang="en-US" dirty="0" smtClean="0">
                <a:solidFill>
                  <a:schemeClr val="accent5">
                    <a:lumMod val="50000"/>
                  </a:schemeClr>
                </a:solidFill>
              </a:rPr>
              <a:t>RESULTS</a:t>
            </a:r>
            <a:endParaRPr altLang="en-US" dirty="0" smtClean="0">
              <a:ea typeface="MS PGothic" pitchFamily="34" charset="-128"/>
            </a:endParaRPr>
          </a:p>
        </p:txBody>
      </p:sp>
      <p:sp>
        <p:nvSpPr>
          <p:cNvPr id="5123" name="Content Placeholder 2"/>
          <p:cNvSpPr>
            <a:spLocks noGrp="1"/>
          </p:cNvSpPr>
          <p:nvPr>
            <p:ph idx="1"/>
          </p:nvPr>
        </p:nvSpPr>
        <p:spPr>
          <a:xfrm>
            <a:off x="0" y="990600"/>
            <a:ext cx="9144000" cy="5867400"/>
          </a:xfrm>
        </p:spPr>
        <p:txBody>
          <a:bodyPr/>
          <a:lstStyle/>
          <a:p>
            <a:pPr marL="0" indent="0">
              <a:buNone/>
            </a:pPr>
            <a:endParaRPr lang="en-US" sz="2800" dirty="0"/>
          </a:p>
          <a:p>
            <a:endParaRPr lang="en-US" sz="2800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0739150"/>
              </p:ext>
            </p:extLst>
          </p:nvPr>
        </p:nvGraphicFramePr>
        <p:xfrm>
          <a:off x="914400" y="3497421"/>
          <a:ext cx="7239000" cy="1767840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809750"/>
                <a:gridCol w="878417"/>
                <a:gridCol w="931333"/>
                <a:gridCol w="1809750"/>
                <a:gridCol w="1809750"/>
              </a:tblGrid>
              <a:tr h="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latin typeface="+mn-lt"/>
                          <a:ea typeface="MS PGothic" pitchFamily="34" charset="-128"/>
                          <a:cs typeface="ＭＳ Ｐゴシック" charset="0"/>
                        </a:rPr>
                        <a:t>Period (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latin typeface="+mn-lt"/>
                          <a:ea typeface="MS PGothic" pitchFamily="34" charset="-128"/>
                          <a:cs typeface="ＭＳ Ｐゴシック" charset="0"/>
                        </a:rPr>
                        <a:t>nS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latin typeface="+mn-lt"/>
                          <a:ea typeface="MS PGothic" pitchFamily="34" charset="-128"/>
                          <a:cs typeface="ＭＳ Ｐゴシック" charset="0"/>
                        </a:rPr>
                        <a:t>)</a:t>
                      </a: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err="1" smtClean="0">
                          <a:solidFill>
                            <a:schemeClr val="tx1"/>
                          </a:solidFill>
                          <a:latin typeface="+mn-lt"/>
                          <a:ea typeface="MS PGothic" pitchFamily="34" charset="-128"/>
                          <a:cs typeface="ＭＳ Ｐゴシック" charset="0"/>
                        </a:rPr>
                        <a:t>Slacktime</a:t>
                      </a:r>
                      <a:r>
                        <a:rPr lang="en-US" sz="2000" dirty="0" smtClean="0">
                          <a:solidFill>
                            <a:schemeClr val="tx1"/>
                          </a:solidFill>
                          <a:latin typeface="+mn-lt"/>
                          <a:ea typeface="MS PGothic" pitchFamily="34" charset="-128"/>
                          <a:cs typeface="ＭＳ Ｐゴシック" charset="0"/>
                        </a:rPr>
                        <a:t> 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latin typeface="+mn-lt"/>
                          <a:ea typeface="MS PGothic" pitchFamily="34" charset="-128"/>
                          <a:cs typeface="ＭＳ Ｐゴシック" charset="0"/>
                        </a:rPr>
                        <a:t>(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latin typeface="+mn-lt"/>
                          <a:ea typeface="MS PGothic" pitchFamily="34" charset="-128"/>
                          <a:cs typeface="ＭＳ Ｐゴシック" charset="0"/>
                        </a:rPr>
                        <a:t>nS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latin typeface="+mn-lt"/>
                          <a:ea typeface="MS PGothic" pitchFamily="34" charset="-128"/>
                          <a:cs typeface="ＭＳ Ｐゴシック" charset="0"/>
                        </a:rPr>
                        <a:t>)</a:t>
                      </a: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latin typeface="+mn-lt"/>
                          <a:ea typeface="MS PGothic" pitchFamily="34" charset="-128"/>
                          <a:cs typeface="ＭＳ Ｐゴシック" charset="0"/>
                        </a:rPr>
                        <a:t>Power (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latin typeface="+mn-lt"/>
                          <a:ea typeface="MS PGothic" pitchFamily="34" charset="-128"/>
                          <a:cs typeface="ＭＳ Ｐゴシック" charset="0"/>
                        </a:rPr>
                        <a:t>uW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latin typeface="+mn-lt"/>
                          <a:ea typeface="MS PGothic" pitchFamily="34" charset="-128"/>
                          <a:cs typeface="ＭＳ Ｐゴシック" charset="0"/>
                        </a:rPr>
                        <a:t>)</a:t>
                      </a: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latin typeface="+mn-lt"/>
                          <a:ea typeface="MS PGothic" pitchFamily="34" charset="-128"/>
                          <a:cs typeface="ＭＳ Ｐゴシック" charset="0"/>
                        </a:rPr>
                        <a:t>Area </a:t>
                      </a: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</a:tr>
              <a:tr h="172879">
                <a:tc rowSpan="2">
                  <a:txBody>
                    <a:bodyPr/>
                    <a:lstStyle/>
                    <a:p>
                      <a:pPr marL="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solidFill>
                            <a:schemeClr val="tx1"/>
                          </a:solidFill>
                          <a:latin typeface="+mn-lt"/>
                          <a:ea typeface="MS PGothic" pitchFamily="34" charset="-128"/>
                          <a:cs typeface="ＭＳ Ｐゴシック" charset="0"/>
                        </a:rPr>
                        <a:t>3.7</a:t>
                      </a:r>
                      <a:endParaRPr lang="en-US" sz="2000" dirty="0">
                        <a:solidFill>
                          <a:schemeClr val="tx1"/>
                        </a:solidFill>
                        <a:latin typeface="+mn-lt"/>
                        <a:ea typeface="MS PGothic" pitchFamily="34" charset="-128"/>
                        <a:cs typeface="ＭＳ Ｐゴシック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Hold time</a:t>
                      </a:r>
                      <a:endParaRPr lang="en-US" dirty="0"/>
                    </a:p>
                  </a:txBody>
                  <a:tcPr marL="68580" marR="6858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Setup time</a:t>
                      </a:r>
                      <a:endParaRPr lang="en-US" dirty="0"/>
                    </a:p>
                  </a:txBody>
                  <a:tcPr marL="68580" marR="6858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277.4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7775.4</a:t>
                      </a:r>
                      <a:endParaRPr lang="en-US" sz="2000" b="1" dirty="0">
                        <a:solidFill>
                          <a:schemeClr val="tx1"/>
                        </a:solidFill>
                        <a:latin typeface="+mn-lt"/>
                        <a:ea typeface="MS PGothic" pitchFamily="34" charset="-128"/>
                        <a:cs typeface="ＭＳ Ｐゴシック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</a:tr>
              <a:tr h="43672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solidFill>
                            <a:schemeClr val="tx1"/>
                          </a:solidFill>
                          <a:latin typeface="+mn-lt"/>
                          <a:ea typeface="MS PGothic" pitchFamily="34" charset="-128"/>
                          <a:cs typeface="ＭＳ Ｐゴシック" charset="0"/>
                        </a:rPr>
                        <a:t>0.07</a:t>
                      </a:r>
                      <a:endParaRPr lang="en-US" sz="2000" dirty="0">
                        <a:solidFill>
                          <a:schemeClr val="tx1"/>
                        </a:solidFill>
                        <a:latin typeface="+mn-lt"/>
                        <a:ea typeface="MS PGothic" pitchFamily="34" charset="-128"/>
                        <a:cs typeface="ＭＳ Ｐゴシック" charset="0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smtClean="0">
                          <a:solidFill>
                            <a:schemeClr val="tx1"/>
                          </a:solidFill>
                          <a:latin typeface="+mn-lt"/>
                          <a:ea typeface="MS PGothic" pitchFamily="34" charset="-128"/>
                          <a:cs typeface="ＭＳ Ｐゴシック" charset="0"/>
                        </a:rPr>
                        <a:t>1.92</a:t>
                      </a:r>
                      <a:endParaRPr lang="en-US" sz="2000" dirty="0">
                        <a:solidFill>
                          <a:schemeClr val="tx1"/>
                        </a:solidFill>
                        <a:latin typeface="+mn-lt"/>
                        <a:ea typeface="MS PGothic" pitchFamily="34" charset="-128"/>
                        <a:cs typeface="ＭＳ Ｐゴシック" charset="0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40521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4" descr="sfsu-logo.png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1517699">
            <a:off x="57150" y="2343150"/>
            <a:ext cx="4491038" cy="4491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2156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762000"/>
          </a:xfrm>
        </p:spPr>
        <p:txBody>
          <a:bodyPr/>
          <a:lstStyle/>
          <a:p>
            <a:pPr>
              <a:defRPr/>
            </a:pPr>
            <a:r>
              <a:rPr lang="en-US" sz="3200" dirty="0" smtClean="0">
                <a:solidFill>
                  <a:schemeClr val="accent5">
                    <a:lumMod val="50000"/>
                  </a:schemeClr>
                </a:solidFill>
              </a:rPr>
              <a:t>REFERENCES</a:t>
            </a:r>
            <a:endParaRPr altLang="en-US" sz="3200" dirty="0" smtClean="0">
              <a:ea typeface="MS PGothic" pitchFamily="34" charset="-128"/>
            </a:endParaRPr>
          </a:p>
        </p:txBody>
      </p:sp>
      <p:sp>
        <p:nvSpPr>
          <p:cNvPr id="5123" name="Content Placeholder 2"/>
          <p:cNvSpPr>
            <a:spLocks noGrp="1"/>
          </p:cNvSpPr>
          <p:nvPr>
            <p:ph idx="1"/>
          </p:nvPr>
        </p:nvSpPr>
        <p:spPr>
          <a:xfrm>
            <a:off x="0" y="990600"/>
            <a:ext cx="9144000" cy="5867400"/>
          </a:xfrm>
        </p:spPr>
        <p:txBody>
          <a:bodyPr/>
          <a:lstStyle/>
          <a:p>
            <a:endParaRPr lang="en-US" sz="2800" dirty="0"/>
          </a:p>
          <a:p>
            <a:endParaRPr lang="en-US" sz="2800" dirty="0"/>
          </a:p>
        </p:txBody>
      </p:sp>
      <p:sp>
        <p:nvSpPr>
          <p:cNvPr id="3" name="Rectangle 2"/>
          <p:cNvSpPr/>
          <p:nvPr/>
        </p:nvSpPr>
        <p:spPr>
          <a:xfrm>
            <a:off x="386379" y="1447800"/>
            <a:ext cx="8305800" cy="452431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buNone/>
            </a:pPr>
            <a:r>
              <a:rPr lang="en-US" dirty="0" smtClean="0"/>
              <a:t>[</a:t>
            </a:r>
            <a:r>
              <a:rPr lang="en-US" dirty="0"/>
              <a:t>1] Kim et al. A Fast VLSI Architecture for Full-Search Variable Block Size</a:t>
            </a:r>
          </a:p>
          <a:p>
            <a:pPr>
              <a:buNone/>
            </a:pPr>
            <a:r>
              <a:rPr lang="en-US" dirty="0"/>
              <a:t>Motion Estimation in MPEG-4 AVC/H.264</a:t>
            </a:r>
          </a:p>
          <a:p>
            <a:pPr>
              <a:buNone/>
            </a:pPr>
            <a:r>
              <a:rPr lang="en-US" dirty="0"/>
              <a:t>[2] Jun-Fu </a:t>
            </a:r>
            <a:r>
              <a:rPr lang="en-US" dirty="0" err="1"/>
              <a:t>Shen</a:t>
            </a:r>
            <a:r>
              <a:rPr lang="en-US" dirty="0"/>
              <a:t>, </a:t>
            </a:r>
            <a:r>
              <a:rPr lang="en-US" dirty="0" err="1"/>
              <a:t>Tu-Chih</a:t>
            </a:r>
            <a:r>
              <a:rPr lang="en-US" dirty="0"/>
              <a:t> Wang, and Liang-Gee Chen; </a:t>
            </a:r>
            <a:r>
              <a:rPr lang="en-US" i="1" dirty="0"/>
              <a:t>A Novel Low-Power Full Search Block-Matching Motion-Estimation Design for H.263+</a:t>
            </a:r>
          </a:p>
          <a:p>
            <a:pPr>
              <a:buNone/>
            </a:pPr>
            <a:r>
              <a:rPr lang="en-US" dirty="0"/>
              <a:t>IEEE TRANSACTIONS ON CIRCUITS AND SYSTEMS FOR VIDEO TECHNOLOGY,</a:t>
            </a:r>
          </a:p>
          <a:p>
            <a:pPr>
              <a:buNone/>
            </a:pPr>
            <a:r>
              <a:rPr lang="en-US" dirty="0"/>
              <a:t>VOL. 11, NO. 7, JULY 2001</a:t>
            </a:r>
          </a:p>
          <a:p>
            <a:pPr>
              <a:buNone/>
            </a:pPr>
            <a:r>
              <a:rPr lang="en-US" dirty="0"/>
              <a:t>[3]www.fvc.com/FVC/FVCWEB/files/Static%20</a:t>
            </a:r>
            <a:r>
              <a:rPr lang="en-US" b="1" dirty="0"/>
              <a:t>Macroblocks</a:t>
            </a:r>
            <a:r>
              <a:rPr lang="en-US" dirty="0"/>
              <a:t>.070307.ppt</a:t>
            </a:r>
          </a:p>
          <a:p>
            <a:pPr>
              <a:buNone/>
            </a:pPr>
            <a:r>
              <a:rPr lang="en-US" dirty="0"/>
              <a:t>[4]</a:t>
            </a:r>
            <a:r>
              <a:rPr lang="en-US" dirty="0" err="1"/>
              <a:t>Koziri</a:t>
            </a:r>
            <a:r>
              <a:rPr lang="en-US" dirty="0"/>
              <a:t> et al. Novel Low-Power Motion Estimation Design for </a:t>
            </a:r>
            <a:r>
              <a:rPr lang="en-US" dirty="0" smtClean="0"/>
              <a:t>H.264</a:t>
            </a:r>
          </a:p>
          <a:p>
            <a:r>
              <a:rPr lang="en-US" dirty="0" smtClean="0"/>
              <a:t>[5]Verilog </a:t>
            </a:r>
            <a:r>
              <a:rPr lang="en-US" dirty="0"/>
              <a:t>Coding for Logic Synthesis, edited by </a:t>
            </a:r>
            <a:r>
              <a:rPr lang="en-US" dirty="0" err="1"/>
              <a:t>Weng</a:t>
            </a:r>
            <a:r>
              <a:rPr lang="en-US" dirty="0"/>
              <a:t> </a:t>
            </a:r>
            <a:r>
              <a:rPr lang="en-US" dirty="0" err="1"/>
              <a:t>Fook</a:t>
            </a:r>
            <a:r>
              <a:rPr lang="en-US" dirty="0"/>
              <a:t> Lee,  John Wiley and Sons, Inc.</a:t>
            </a:r>
          </a:p>
          <a:p>
            <a:r>
              <a:rPr lang="en-US" dirty="0" smtClean="0"/>
              <a:t>[6]CMOS </a:t>
            </a:r>
            <a:r>
              <a:rPr lang="en-US" dirty="0"/>
              <a:t>Digital Integrated Circuits , Analysis and Design by Sung-Mo Kang &amp; Yusuf </a:t>
            </a:r>
            <a:r>
              <a:rPr lang="en-US" dirty="0" err="1"/>
              <a:t>Leblebici</a:t>
            </a:r>
            <a:r>
              <a:rPr lang="en-US" dirty="0"/>
              <a:t>, TMH</a:t>
            </a:r>
          </a:p>
          <a:p>
            <a:pPr>
              <a:lnSpc>
                <a:spcPct val="150000"/>
              </a:lnSpc>
              <a:buNone/>
            </a:pPr>
            <a:endParaRPr lang="en-US" dirty="0"/>
          </a:p>
          <a:p>
            <a:pPr>
              <a:lnSpc>
                <a:spcPct val="150000"/>
              </a:lnSpc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7064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4" descr="sfsu-logo.png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1517699">
            <a:off x="57150" y="2343150"/>
            <a:ext cx="4491038" cy="4491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2156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762000"/>
          </a:xfrm>
        </p:spPr>
        <p:txBody>
          <a:bodyPr/>
          <a:lstStyle/>
          <a:p>
            <a:pPr>
              <a:defRPr/>
            </a:pPr>
            <a:r>
              <a:rPr lang="en-US" sz="3200" dirty="0" smtClean="0">
                <a:solidFill>
                  <a:schemeClr val="accent5">
                    <a:lumMod val="50000"/>
                  </a:schemeClr>
                </a:solidFill>
              </a:rPr>
              <a:t>Implementation – Changes to Source</a:t>
            </a:r>
            <a:endParaRPr altLang="en-US" sz="3200" dirty="0" smtClean="0">
              <a:ea typeface="MS PGothic" pitchFamily="34" charset="-128"/>
            </a:endParaRPr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986" y="1219200"/>
            <a:ext cx="8409214" cy="5430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976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4" descr="sfsu-logo.png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1517699">
            <a:off x="57150" y="2343150"/>
            <a:ext cx="4491038" cy="4491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2156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762000"/>
          </a:xfrm>
        </p:spPr>
        <p:txBody>
          <a:bodyPr/>
          <a:lstStyle/>
          <a:p>
            <a:pPr>
              <a:defRPr/>
            </a:pPr>
            <a:r>
              <a:rPr lang="en-US" sz="3200" dirty="0" smtClean="0">
                <a:solidFill>
                  <a:schemeClr val="accent5">
                    <a:lumMod val="50000"/>
                  </a:schemeClr>
                </a:solidFill>
              </a:rPr>
              <a:t>Implementation – Changes to Source</a:t>
            </a:r>
            <a:endParaRPr altLang="en-US" sz="3200" dirty="0" smtClean="0">
              <a:ea typeface="MS PGothic" pitchFamily="34" charset="-128"/>
            </a:endParaRPr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838200"/>
            <a:ext cx="3286127" cy="1143000"/>
          </a:xfrm>
          <a:prstGeom prst="rect">
            <a:avLst/>
          </a:prstGeom>
        </p:spPr>
      </p:pic>
      <p:pic>
        <p:nvPicPr>
          <p:cNvPr id="7" name="Picture 6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2692929"/>
            <a:ext cx="5801535" cy="3791479"/>
          </a:xfrm>
          <a:prstGeom prst="rect">
            <a:avLst/>
          </a:prstGeom>
        </p:spPr>
      </p:pic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699" y="2119613"/>
            <a:ext cx="4517209" cy="509563"/>
          </a:xfrm>
          <a:prstGeom prst="rect">
            <a:avLst/>
          </a:prstGeom>
          <a:ln w="5715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2527505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4" descr="sfsu-logo.png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1517699">
            <a:off x="57150" y="2343150"/>
            <a:ext cx="4491038" cy="4491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2156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762000"/>
          </a:xfrm>
        </p:spPr>
        <p:txBody>
          <a:bodyPr/>
          <a:lstStyle/>
          <a:p>
            <a:pPr>
              <a:defRPr/>
            </a:pPr>
            <a:r>
              <a:rPr lang="en-US" dirty="0" smtClean="0">
                <a:solidFill>
                  <a:schemeClr val="accent5">
                    <a:lumMod val="50000"/>
                  </a:schemeClr>
                </a:solidFill>
              </a:rPr>
              <a:t>Implementation – Top Level</a:t>
            </a:r>
            <a:endParaRPr altLang="en-US" dirty="0" smtClean="0">
              <a:ea typeface="MS PGothic" pitchFamily="34" charset="-128"/>
            </a:endParaRPr>
          </a:p>
        </p:txBody>
      </p:sp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961680"/>
            <a:ext cx="3191321" cy="2467320"/>
          </a:xfrm>
          <a:prstGeom prst="rect">
            <a:avLst/>
          </a:prstGeom>
        </p:spPr>
      </p:pic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1" y="948981"/>
            <a:ext cx="5140404" cy="3318220"/>
          </a:xfrm>
          <a:prstGeom prst="rect">
            <a:avLst/>
          </a:prstGeom>
        </p:spPr>
      </p:pic>
      <p:pic>
        <p:nvPicPr>
          <p:cNvPr id="7" name="Picture 6" descr="Screen Clippi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4267201"/>
            <a:ext cx="6520336" cy="2578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640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4" descr="sfsu-logo.png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1517699">
            <a:off x="57150" y="2343150"/>
            <a:ext cx="4491038" cy="4491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2156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762000"/>
          </a:xfrm>
        </p:spPr>
        <p:txBody>
          <a:bodyPr/>
          <a:lstStyle/>
          <a:p>
            <a:pPr>
              <a:defRPr/>
            </a:pPr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TEST BENCH AND SIMULATION</a:t>
            </a:r>
            <a:endParaRPr lang="en-US" alt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348" y="1598987"/>
            <a:ext cx="3564642" cy="4546600"/>
          </a:xfrm>
          <a:prstGeom prst="rect">
            <a:avLst/>
          </a:prstGeom>
        </p:spPr>
      </p:pic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1598987"/>
            <a:ext cx="4668743" cy="1068013"/>
          </a:xfrm>
          <a:prstGeom prst="rect">
            <a:avLst/>
          </a:prstGeom>
        </p:spPr>
      </p:pic>
      <p:pic>
        <p:nvPicPr>
          <p:cNvPr id="7" name="Picture 6" descr="Screen Clippi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2819400"/>
            <a:ext cx="3105584" cy="3801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254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4" descr="sfsu-logo.png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1517699">
            <a:off x="57150" y="2343150"/>
            <a:ext cx="4491038" cy="4491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2156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762000"/>
          </a:xfrm>
        </p:spPr>
        <p:txBody>
          <a:bodyPr/>
          <a:lstStyle/>
          <a:p>
            <a:pPr>
              <a:defRPr/>
            </a:pPr>
            <a:r>
              <a:rPr lang="en-US" sz="3200" dirty="0">
                <a:solidFill>
                  <a:schemeClr val="accent5">
                    <a:lumMod val="50000"/>
                  </a:schemeClr>
                </a:solidFill>
              </a:rPr>
              <a:t>TEST BENCH AND SIMULATION</a:t>
            </a:r>
            <a:endParaRPr altLang="en-US" sz="3200" dirty="0" smtClean="0">
              <a:ea typeface="MS PGothic" pitchFamily="34" charset="-128"/>
            </a:endParaRPr>
          </a:p>
        </p:txBody>
      </p:sp>
      <p:sp>
        <p:nvSpPr>
          <p:cNvPr id="5123" name="Content Placeholder 2"/>
          <p:cNvSpPr>
            <a:spLocks noGrp="1"/>
          </p:cNvSpPr>
          <p:nvPr>
            <p:ph idx="1"/>
          </p:nvPr>
        </p:nvSpPr>
        <p:spPr>
          <a:xfrm>
            <a:off x="152400" y="990600"/>
            <a:ext cx="4876800" cy="1676400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marL="0" indent="0">
              <a:buNone/>
            </a:pPr>
            <a:r>
              <a:rPr lang="en-US" sz="2400" dirty="0" smtClean="0"/>
              <a:t>Top module is simulated at the specified speed to make sure it works at run time.</a:t>
            </a:r>
          </a:p>
          <a:p>
            <a:pPr lvl="1"/>
            <a:r>
              <a:rPr lang="en-US" sz="2000" dirty="0" smtClean="0"/>
              <a:t> at 3.84ns period</a:t>
            </a:r>
            <a:endParaRPr lang="en-US" sz="2400" dirty="0"/>
          </a:p>
          <a:p>
            <a:pPr marL="0" indent="0">
              <a:buNone/>
            </a:pPr>
            <a:endParaRPr lang="en-US" sz="2400" dirty="0" smtClean="0"/>
          </a:p>
        </p:txBody>
      </p:sp>
      <p:pic>
        <p:nvPicPr>
          <p:cNvPr id="5" name="Picture 4" descr="C:\Users\NECRL\Desktop\moest\wave.bmp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198" b="54414"/>
          <a:stretch/>
        </p:blipFill>
        <p:spPr bwMode="auto">
          <a:xfrm>
            <a:off x="228601" y="3352800"/>
            <a:ext cx="8305798" cy="309035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910162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4" descr="sfsu-logo.png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1517699">
            <a:off x="57150" y="2343150"/>
            <a:ext cx="4491038" cy="4491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2156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762000"/>
          </a:xfrm>
        </p:spPr>
        <p:txBody>
          <a:bodyPr/>
          <a:lstStyle/>
          <a:p>
            <a:pPr>
              <a:defRPr/>
            </a:pPr>
            <a:r>
              <a:rPr lang="en-US" sz="3200" dirty="0" smtClean="0">
                <a:solidFill>
                  <a:schemeClr val="accent5">
                    <a:lumMod val="50000"/>
                  </a:schemeClr>
                </a:solidFill>
              </a:rPr>
              <a:t>Simulation Validation</a:t>
            </a:r>
            <a:endParaRPr altLang="en-US" sz="3200" dirty="0" smtClean="0">
              <a:ea typeface="MS PGothic" pitchFamily="34" charset="-128"/>
            </a:endParaRPr>
          </a:p>
        </p:txBody>
      </p:sp>
      <p:pic>
        <p:nvPicPr>
          <p:cNvPr id="9" name="Picture 8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" y="1312069"/>
            <a:ext cx="5952794" cy="2116931"/>
          </a:xfrm>
          <a:prstGeom prst="rect">
            <a:avLst/>
          </a:prstGeom>
        </p:spPr>
      </p:pic>
      <p:pic>
        <p:nvPicPr>
          <p:cNvPr id="7" name="Picture 6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3886200"/>
            <a:ext cx="6706405" cy="1931303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0" y="3429000"/>
            <a:ext cx="12283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/>
              <a:t>Smem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52400" y="990600"/>
            <a:ext cx="1524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/>
              <a:t>Rmem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 bwMode="auto">
          <a:xfrm>
            <a:off x="4328160" y="5029200"/>
            <a:ext cx="2263140" cy="52578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Helvetica" charset="0"/>
            </a:endParaRPr>
          </a:p>
        </p:txBody>
      </p:sp>
      <p:cxnSp>
        <p:nvCxnSpPr>
          <p:cNvPr id="5" name="Straight Arrow Connector 4"/>
          <p:cNvCxnSpPr/>
          <p:nvPr/>
        </p:nvCxnSpPr>
        <p:spPr bwMode="auto">
          <a:xfrm flipV="1">
            <a:off x="5459730" y="5638801"/>
            <a:ext cx="1162050" cy="178702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6" name="TextBox 5"/>
          <p:cNvSpPr txBox="1"/>
          <p:nvPr/>
        </p:nvSpPr>
        <p:spPr>
          <a:xfrm>
            <a:off x="5883414" y="5867400"/>
            <a:ext cx="14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Motion (2,1)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3208020" y="5189220"/>
            <a:ext cx="2235683" cy="579120"/>
          </a:xfrm>
          <a:prstGeom prst="rect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Helvetica" charset="0"/>
            </a:endParaRPr>
          </a:p>
        </p:txBody>
      </p:sp>
      <p:cxnSp>
        <p:nvCxnSpPr>
          <p:cNvPr id="12" name="Straight Arrow Connector 11"/>
          <p:cNvCxnSpPr/>
          <p:nvPr/>
        </p:nvCxnSpPr>
        <p:spPr bwMode="auto">
          <a:xfrm flipH="1">
            <a:off x="5443703" y="1981200"/>
            <a:ext cx="1702023" cy="68580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5" name="TextBox 14"/>
          <p:cNvSpPr txBox="1"/>
          <p:nvPr/>
        </p:nvSpPr>
        <p:spPr>
          <a:xfrm>
            <a:off x="6205508" y="1374576"/>
            <a:ext cx="2590799" cy="584775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 smtClean="0"/>
              <a:t>“Dark” pixels representing an object being tracked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08986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4" descr="sfsu-logo.png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1517699">
            <a:off x="-17838" y="2327909"/>
            <a:ext cx="4491038" cy="4491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2156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762000"/>
          </a:xfrm>
        </p:spPr>
        <p:txBody>
          <a:bodyPr/>
          <a:lstStyle/>
          <a:p>
            <a:pPr>
              <a:defRPr/>
            </a:pPr>
            <a:r>
              <a:rPr lang="en-US" sz="3200" dirty="0" smtClean="0">
                <a:solidFill>
                  <a:schemeClr val="accent5">
                    <a:lumMod val="50000"/>
                  </a:schemeClr>
                </a:solidFill>
              </a:rPr>
              <a:t>Simulation Validation</a:t>
            </a:r>
            <a:endParaRPr altLang="en-US" sz="3200" dirty="0" smtClean="0">
              <a:ea typeface="MS PGothic" pitchFamily="34" charset="-128"/>
            </a:endParaRPr>
          </a:p>
        </p:txBody>
      </p:sp>
      <p:pic>
        <p:nvPicPr>
          <p:cNvPr id="17" name="Picture 2" descr="C:\Users\NECRL\Desktop\me5\wave3.bmp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45337" b="46032"/>
          <a:stretch/>
        </p:blipFill>
        <p:spPr bwMode="auto">
          <a:xfrm>
            <a:off x="533400" y="3505200"/>
            <a:ext cx="7915122" cy="2856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/>
          <p:cNvSpPr/>
          <p:nvPr/>
        </p:nvSpPr>
        <p:spPr bwMode="auto">
          <a:xfrm>
            <a:off x="6248400" y="4724400"/>
            <a:ext cx="457200" cy="209287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Helvetica" charset="0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7162800" y="4933687"/>
            <a:ext cx="457200" cy="171713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Helvetica" charset="0"/>
            </a:endParaRPr>
          </a:p>
        </p:txBody>
      </p:sp>
      <p:cxnSp>
        <p:nvCxnSpPr>
          <p:cNvPr id="20" name="Straight Arrow Connector 19"/>
          <p:cNvCxnSpPr/>
          <p:nvPr/>
        </p:nvCxnSpPr>
        <p:spPr bwMode="auto">
          <a:xfrm>
            <a:off x="3733800" y="2590800"/>
            <a:ext cx="2514600" cy="213360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2" name="TextBox 21"/>
          <p:cNvSpPr txBox="1"/>
          <p:nvPr/>
        </p:nvSpPr>
        <p:spPr>
          <a:xfrm>
            <a:off x="1066800" y="2133600"/>
            <a:ext cx="28309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Motion Y detects correctly</a:t>
            </a:r>
            <a:endParaRPr lang="en-US" dirty="0"/>
          </a:p>
        </p:txBody>
      </p:sp>
      <p:cxnSp>
        <p:nvCxnSpPr>
          <p:cNvPr id="25" name="Straight Arrow Connector 24"/>
          <p:cNvCxnSpPr/>
          <p:nvPr/>
        </p:nvCxnSpPr>
        <p:spPr bwMode="auto">
          <a:xfrm>
            <a:off x="4876800" y="2727960"/>
            <a:ext cx="2514600" cy="213360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6" name="TextBox 25"/>
          <p:cNvSpPr txBox="1"/>
          <p:nvPr/>
        </p:nvSpPr>
        <p:spPr>
          <a:xfrm>
            <a:off x="4267200" y="2221468"/>
            <a:ext cx="28309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Motion X detects correctly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0147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4" descr="sfsu-logo.png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1517699">
            <a:off x="57150" y="2343150"/>
            <a:ext cx="4491038" cy="4491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2156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762000"/>
          </a:xfrm>
        </p:spPr>
        <p:txBody>
          <a:bodyPr/>
          <a:lstStyle/>
          <a:p>
            <a:pPr>
              <a:defRPr/>
            </a:pPr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HDL </a:t>
            </a:r>
            <a:r>
              <a:rPr lang="en-US" dirty="0" smtClean="0">
                <a:solidFill>
                  <a:schemeClr val="accent5">
                    <a:lumMod val="50000"/>
                  </a:schemeClr>
                </a:solidFill>
              </a:rPr>
              <a:t>Synthesis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57" y="1447045"/>
            <a:ext cx="4674671" cy="4953755"/>
          </a:xfrm>
          <a:prstGeom prst="rect">
            <a:avLst/>
          </a:prstGeom>
        </p:spPr>
      </p:pic>
      <p:pic>
        <p:nvPicPr>
          <p:cNvPr id="9" name="Picture 8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9695" y="1905000"/>
            <a:ext cx="4447105" cy="3125413"/>
          </a:xfrm>
          <a:prstGeom prst="rect">
            <a:avLst/>
          </a:prstGeom>
        </p:spPr>
      </p:pic>
      <p:pic>
        <p:nvPicPr>
          <p:cNvPr id="11" name="Picture 10" descr="Screen Clippi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5696" y="5283692"/>
            <a:ext cx="4639322" cy="1152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687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Custom Design">
  <a:themeElements>
    <a:clrScheme name="1_Custom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Custom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857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857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lnDef>
  </a:objectDefaults>
  <a:extraClrSchemeLst>
    <a:extraClrScheme>
      <a:clrScheme name="1_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Override1.xml><?xml version="1.0" encoding="utf-8"?>
<a:themeOverride xmlns:a="http://schemas.openxmlformats.org/drawingml/2006/main">
  <a:clrScheme name="1_Custom Design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907</TotalTime>
  <Words>288</Words>
  <Application>Microsoft Office PowerPoint</Application>
  <PresentationFormat>On-screen Show (4:3)</PresentationFormat>
  <Paragraphs>60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ＭＳ Ｐゴシック</vt:lpstr>
      <vt:lpstr>ＭＳ Ｐゴシック</vt:lpstr>
      <vt:lpstr>Arial</vt:lpstr>
      <vt:lpstr>Helvetica</vt:lpstr>
      <vt:lpstr>Times New Roman</vt:lpstr>
      <vt:lpstr>1_Custom Design</vt:lpstr>
      <vt:lpstr>ASIC Implementation of Motion Estimator in 32/28nm CMOS</vt:lpstr>
      <vt:lpstr>Implementation – Changes to Source</vt:lpstr>
      <vt:lpstr>Implementation – Changes to Source</vt:lpstr>
      <vt:lpstr>Implementation – Top Level</vt:lpstr>
      <vt:lpstr>TEST BENCH AND SIMULATION</vt:lpstr>
      <vt:lpstr>TEST BENCH AND SIMULATION</vt:lpstr>
      <vt:lpstr>Simulation Validation</vt:lpstr>
      <vt:lpstr>Simulation Validation</vt:lpstr>
      <vt:lpstr>HDL Synthesis</vt:lpstr>
      <vt:lpstr>SYNTHESIS RESULTS</vt:lpstr>
      <vt:lpstr>PRE-LAYOUT TIMING ANALYSIS</vt:lpstr>
      <vt:lpstr>PHYSICAL IMPLEMENTATION</vt:lpstr>
      <vt:lpstr>LAYOUT SCRIPTING</vt:lpstr>
      <vt:lpstr>LAYOUT SCRIPTING</vt:lpstr>
      <vt:lpstr>LAYOUT REPORTS</vt:lpstr>
      <vt:lpstr>POST-LAYOUT TIMING ANALYSIS</vt:lpstr>
      <vt:lpstr>DESIGN RESULTS</vt:lpstr>
      <vt:lpstr>REFERENCES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NECRL</dc:creator>
  <cp:lastModifiedBy>Andros</cp:lastModifiedBy>
  <cp:revision>148</cp:revision>
  <dcterms:created xsi:type="dcterms:W3CDTF">2006-08-16T00:00:00Z</dcterms:created>
  <dcterms:modified xsi:type="dcterms:W3CDTF">2016-12-19T02:37:29Z</dcterms:modified>
</cp:coreProperties>
</file>